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2801600" cx="960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hwmTRjkf5o+owSwUrY2wRzW6fn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739352" y="3328564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2481607" y="5070819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529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indent="-388619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indent="-36195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  <a:defRPr b="0" i="0" sz="29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Arial"/>
              <a:buNone/>
              <a:defRPr b="0" i="0" sz="46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290" lvl="0" marL="45720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b="0" i="0" sz="29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8619" lvl="1" marL="914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8614" lvl="3" marL="1828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8614" lvl="4" marL="22860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4" lvl="5" marL="27432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8614" lvl="6" marL="3200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8615" lvl="7" marL="3657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8615" lvl="8" marL="4114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1" Type="http://schemas.openxmlformats.org/officeDocument/2006/relationships/hyperlink" Target="http://dx.doi.org/10.12957/reuerj.2019.40120" TargetMode="External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222450" y="1913525"/>
            <a:ext cx="9193200" cy="2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b="1" lang="en-US" sz="3000">
                <a:solidFill>
                  <a:srgbClr val="274E13"/>
                </a:solidFill>
              </a:rPr>
              <a:t>CIÊNCIA CONTRA A DESINFORMAÇÃO: O TEMA</a:t>
            </a:r>
            <a:endParaRPr b="1" sz="3000">
              <a:solidFill>
                <a:srgbClr val="274E1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b="1" lang="en-US" sz="3000">
                <a:solidFill>
                  <a:srgbClr val="274E13"/>
                </a:solidFill>
              </a:rPr>
              <a:t>POBREZA MENSTRUAL</a:t>
            </a:r>
            <a:endParaRPr b="1" sz="3000">
              <a:solidFill>
                <a:srgbClr val="274E1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b="1" lang="en-US" sz="2500"/>
              <a:t>Ana Luisa Ramos; Flora Mariotti; Taitiany Karita Bonzanini</a:t>
            </a:r>
            <a:endParaRPr b="1" sz="2500"/>
          </a:p>
          <a:p>
            <a:pPr indent="0" lvl="0" marL="0" rt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000"/>
              <a:t>Escola Superior de Agricultura “Luiz de Queiroz”- ESALQ/USP</a:t>
            </a:r>
            <a:endParaRPr sz="2000"/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9601200" cy="1728847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 flipH="1">
            <a:off x="128809" y="128409"/>
            <a:ext cx="4393764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Institucional de Bolsa de Iniciação à Docência - USP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6262" y="230297"/>
            <a:ext cx="2500974" cy="13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926" y="-150456"/>
            <a:ext cx="2519083" cy="206396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 rot="3778189">
            <a:off x="-61680" y="5248212"/>
            <a:ext cx="462747" cy="400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705475" y="5004425"/>
            <a:ext cx="33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05325" y="4330088"/>
            <a:ext cx="45618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No decorrer dos séculos falar sobre menstruação se manteve como um assunto delicado (RATTI et al., 2015) e até negligenciado em diálogos informativos ou educativos.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Adolescentes do Ensino Médio, muitas vezes, não recebem orientações adequadas sobre o ciclo menstrual feminino, e a falta de informações sobre as alterações no humor e no corpo, as dores e desconfortos que acompanham a menstruação (VARGENS et al., 2019), cuidados com a higiene pode perpetuar mitos como ideias que não se deve lavar o cabelo ou andar descalça. Dessa forma, muitas jovens 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acabam considerando o período menstrual como sinônimo de vergonha ou algo a ser escondido, fazendo com que esta seja uma experiência desagradável. 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Soma-se a essas questões o fato de muitas meninas brasileiras não </a:t>
            </a:r>
            <a:r>
              <a:rPr lang="en-US" sz="1100">
                <a:solidFill>
                  <a:srgbClr val="212121"/>
                </a:solidFill>
                <a:highlight>
                  <a:srgbClr val="FFFFFF"/>
                </a:highlight>
              </a:rPr>
              <a:t>terem acesso à produtos de higiene menstrual, ou mesmo um banheiro adequado na residência ou escola. Algumas mulheres improvisam absorventes utilizando retalhos de pano, jornais e até mesmo miolo de pāo durante o período menstrual, ou seja, sofrem da pobreza menstrual que pode provocar falta as aulas.</a:t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12121"/>
                </a:solidFill>
                <a:highlight>
                  <a:srgbClr val="FFFFFF"/>
                </a:highlight>
              </a:rPr>
              <a:t>Buscando trabalhar esse tema, apresentando conhecimentos científicos para estudantes do Ensino Médio da E.E. Antonio de Mello Cotrim, uma escola de tempo integral de Piracicaba, SP, parceira do núcleo PIBID/ESALQ, o tema “Pobreza Menstrual” foi selecionado para  lives realizadas no mês de julho de 2021. </a:t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35270"/>
          <a:stretch/>
        </p:blipFill>
        <p:spPr>
          <a:xfrm>
            <a:off x="222450" y="11875125"/>
            <a:ext cx="3652998" cy="266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"/>
          <p:cNvGrpSpPr/>
          <p:nvPr/>
        </p:nvGrpSpPr>
        <p:grpSpPr>
          <a:xfrm>
            <a:off x="4991197" y="3928489"/>
            <a:ext cx="3924010" cy="498224"/>
            <a:chOff x="152400" y="9591225"/>
            <a:chExt cx="9296400" cy="1076775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6">
              <a:alphaModFix/>
            </a:blip>
            <a:srcRect b="4988" l="0" r="0" t="0"/>
            <a:stretch/>
          </p:blipFill>
          <p:spPr>
            <a:xfrm>
              <a:off x="152400" y="9591225"/>
              <a:ext cx="9296400" cy="107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"/>
            <p:cNvSpPr/>
            <p:nvPr/>
          </p:nvSpPr>
          <p:spPr>
            <a:xfrm flipH="1" rot="10800000">
              <a:off x="3750225" y="10411199"/>
              <a:ext cx="3078000" cy="256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14486" l="0" r="0" t="0"/>
          <a:stretch/>
        </p:blipFill>
        <p:spPr>
          <a:xfrm>
            <a:off x="5155275" y="4775602"/>
            <a:ext cx="3595849" cy="68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3194" t="0"/>
          <a:stretch/>
        </p:blipFill>
        <p:spPr>
          <a:xfrm>
            <a:off x="222450" y="11306513"/>
            <a:ext cx="3652999" cy="2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 b="0" l="2316" r="16685" t="0"/>
          <a:stretch/>
        </p:blipFill>
        <p:spPr>
          <a:xfrm>
            <a:off x="5047413" y="7883050"/>
            <a:ext cx="2092531" cy="10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0">
            <a:alphaModFix/>
          </a:blip>
          <a:srcRect b="7274" l="5873" r="0" t="10244"/>
          <a:stretch/>
        </p:blipFill>
        <p:spPr>
          <a:xfrm>
            <a:off x="7139938" y="7883049"/>
            <a:ext cx="2031351" cy="10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22450" y="11572688"/>
            <a:ext cx="456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“De onde vem o sangue que desce na menstruação?”</a:t>
            </a:r>
            <a:endParaRPr sz="900"/>
          </a:p>
        </p:txBody>
      </p:sp>
      <p:sp>
        <p:nvSpPr>
          <p:cNvPr id="101" name="Google Shape;101;p1"/>
          <p:cNvSpPr txBox="1"/>
          <p:nvPr/>
        </p:nvSpPr>
        <p:spPr>
          <a:xfrm>
            <a:off x="4881875" y="10077750"/>
            <a:ext cx="45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Foi possível verificar </a:t>
            </a:r>
            <a:r>
              <a:rPr lang="en-US" sz="1200"/>
              <a:t>que muitos alunos tinham dúvidas quanto a menstruação e educação sexual, levando consigo algumas informações equivocadas a respeito dos temas, sendo esses assuntos pouco abordados em atividades educativas. Além disso, observou-se que o formato da live favoreceu a participação dos estudantes nas discussões propostas.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222452" y="12101175"/>
            <a:ext cx="35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“Por que homem não menstrua?”</a:t>
            </a:r>
            <a:endParaRPr sz="900"/>
          </a:p>
        </p:txBody>
      </p:sp>
      <p:sp>
        <p:nvSpPr>
          <p:cNvPr id="103" name="Google Shape;103;p1"/>
          <p:cNvSpPr txBox="1"/>
          <p:nvPr/>
        </p:nvSpPr>
        <p:spPr>
          <a:xfrm>
            <a:off x="4991200" y="4439600"/>
            <a:ext cx="392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“Qual é a diferença entre sangramento vaginal e a menstruação?”</a:t>
            </a:r>
            <a:endParaRPr sz="900"/>
          </a:p>
        </p:txBody>
      </p:sp>
      <p:sp>
        <p:nvSpPr>
          <p:cNvPr id="104" name="Google Shape;104;p1"/>
          <p:cNvSpPr txBox="1"/>
          <p:nvPr/>
        </p:nvSpPr>
        <p:spPr>
          <a:xfrm>
            <a:off x="4797863" y="5404163"/>
            <a:ext cx="456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“Porque tem meses que o fluxo vem muito e meses que o fluxo vem pouco?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 Por que tem a cólica?”</a:t>
            </a:r>
            <a:endParaRPr sz="900"/>
          </a:p>
        </p:txBody>
      </p:sp>
      <p:sp>
        <p:nvSpPr>
          <p:cNvPr id="105" name="Google Shape;105;p1"/>
          <p:cNvSpPr txBox="1"/>
          <p:nvPr/>
        </p:nvSpPr>
        <p:spPr>
          <a:xfrm>
            <a:off x="4881875" y="11919000"/>
            <a:ext cx="439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22222"/>
                </a:solidFill>
                <a:highlight>
                  <a:srgbClr val="FFFFFF"/>
                </a:highlight>
              </a:rPr>
              <a:t>RATTI, C. R. et al. </a:t>
            </a:r>
            <a:r>
              <a:rPr b="1" lang="en-US" sz="600">
                <a:solidFill>
                  <a:srgbClr val="222222"/>
                </a:solidFill>
                <a:highlight>
                  <a:srgbClr val="FFFFFF"/>
                </a:highlight>
              </a:rPr>
              <a:t>O tabu da menstruação reforçado pelas propagandas de absorvente</a:t>
            </a:r>
            <a:r>
              <a:rPr lang="en-US" sz="600">
                <a:solidFill>
                  <a:srgbClr val="222222"/>
                </a:solidFill>
                <a:highlight>
                  <a:srgbClr val="FFFFFF"/>
                </a:highlight>
              </a:rPr>
              <a:t>. In: Congresso Brasileiro de Ciências da Comunicação, XXXVIII. 2015. p. 15.</a:t>
            </a:r>
            <a:endParaRPr sz="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600">
                <a:solidFill>
                  <a:schemeClr val="dk1"/>
                </a:solidFill>
                <a:highlight>
                  <a:srgbClr val="FFFFFF"/>
                </a:highlight>
              </a:rPr>
              <a:t>VARGENS, O. M. da C. et al.</a:t>
            </a:r>
            <a:r>
              <a:rPr b="1" lang="en-US" sz="600">
                <a:solidFill>
                  <a:schemeClr val="dk1"/>
                </a:solidFill>
                <a:highlight>
                  <a:srgbClr val="FFFFFF"/>
                </a:highlight>
              </a:rPr>
              <a:t>A percepção de mulheres    sobre a menstruação: uma questão de solidariedade</a:t>
            </a:r>
            <a:r>
              <a:rPr lang="en-US" sz="6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b="1" lang="en-US" sz="600">
                <a:solidFill>
                  <a:schemeClr val="dk1"/>
                </a:solidFill>
                <a:highlight>
                  <a:srgbClr val="FFFFFF"/>
                </a:highlight>
              </a:rPr>
              <a:t>Revista Enfermagem Uerj</a:t>
            </a:r>
            <a:r>
              <a:rPr lang="en-US" sz="600">
                <a:solidFill>
                  <a:schemeClr val="dk1"/>
                </a:solidFill>
                <a:highlight>
                  <a:srgbClr val="FFFFFF"/>
                </a:highlight>
              </a:rPr>
              <a:t>, [S.L.], v. 27. set. 2019. Universidade de Estado do Rio de Janeiro. DOI: </a:t>
            </a:r>
            <a:r>
              <a:rPr lang="en-US" sz="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http://dx.doi.org/10.12957/reuerj.2019.40120</a:t>
            </a:r>
            <a:r>
              <a:rPr lang="en-US" sz="6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600"/>
          </a:p>
        </p:txBody>
      </p:sp>
      <p:sp>
        <p:nvSpPr>
          <p:cNvPr id="106" name="Google Shape;106;p1"/>
          <p:cNvSpPr txBox="1"/>
          <p:nvPr/>
        </p:nvSpPr>
        <p:spPr>
          <a:xfrm>
            <a:off x="114925" y="9705025"/>
            <a:ext cx="451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 live foi planejada para apresentar 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</a:rPr>
              <a:t>fatos importantes sobre a menstruação ao longo da história; explicar os principais conceitos e processos relacionados à menstruação; orientar quanto à necessidade do acesso democrático à informação e estimular homens e mulheres na luta contra a pobreza menstrual no país. Após breve exposição sobre o tema, com auxílio de slides, os estudantes poderiam encaminhar perguntas escritas, anonimamente.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28725" y="3977525"/>
            <a:ext cx="4515000" cy="40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CONTEXTO</a:t>
            </a:r>
            <a:endParaRPr sz="2000"/>
          </a:p>
        </p:txBody>
      </p:sp>
      <p:sp>
        <p:nvSpPr>
          <p:cNvPr id="108" name="Google Shape;108;p1"/>
          <p:cNvSpPr/>
          <p:nvPr/>
        </p:nvSpPr>
        <p:spPr>
          <a:xfrm>
            <a:off x="189325" y="9360225"/>
            <a:ext cx="4454400" cy="40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DESENVOLVIMENTO</a:t>
            </a:r>
            <a:endParaRPr sz="2000"/>
          </a:p>
        </p:txBody>
      </p:sp>
      <p:sp>
        <p:nvSpPr>
          <p:cNvPr id="109" name="Google Shape;109;p1"/>
          <p:cNvSpPr/>
          <p:nvPr/>
        </p:nvSpPr>
        <p:spPr>
          <a:xfrm>
            <a:off x="4867475" y="9650325"/>
            <a:ext cx="4515000" cy="40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CONSIDEREAÇÕES</a:t>
            </a:r>
            <a:endParaRPr sz="2000"/>
          </a:p>
        </p:txBody>
      </p:sp>
      <p:sp>
        <p:nvSpPr>
          <p:cNvPr id="110" name="Google Shape;110;p1"/>
          <p:cNvSpPr txBox="1"/>
          <p:nvPr/>
        </p:nvSpPr>
        <p:spPr>
          <a:xfrm>
            <a:off x="4732025" y="5865875"/>
            <a:ext cx="4664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Nesta atividade,  apresentamos afirmações ainda muito presentes no senso comum de muitos homens e mulheres, mesmo sem qualquer confirmação científica, para que os alunos pudessem julgá-las verdadeiras ou falsas, e a partir de suas respostas esclarecer o porquê das afirmações estarem ou não incorretas e assim, vencermos a desinformação munidos de ciência.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Por fim, foram respondidas perguntas que os estudantes enviaram, tanto sobre a menstruação e uso de absorventes, como outras questões sobre sistema reprodutor.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 live foi o formato possível para realização de atividades, e</a:t>
            </a:r>
            <a:r>
              <a:rPr lang="en-US" sz="1200"/>
              <a:t>m função </a:t>
            </a:r>
            <a:r>
              <a:rPr lang="en-US" sz="1200"/>
              <a:t>das restrições provocadas pela pandemia da Covid-19, com transmissão em dois dias para diferentes grupos de alunos.</a:t>
            </a:r>
            <a:endParaRPr sz="1200"/>
          </a:p>
        </p:txBody>
      </p:sp>
      <p:sp>
        <p:nvSpPr>
          <p:cNvPr id="111" name="Google Shape;111;p1"/>
          <p:cNvSpPr/>
          <p:nvPr/>
        </p:nvSpPr>
        <p:spPr>
          <a:xfrm>
            <a:off x="4881875" y="11534138"/>
            <a:ext cx="4393800" cy="400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REFERÊNCIAS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2021-07-13T16:56:27Z</dcterms:created>
  <dc:creator>Jéssica Coelho</dc:creator>
</cp:coreProperties>
</file>