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12801600" cx="96012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iCzyC918tC/hmDmCLNM4xd3XwV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720090" y="2095078"/>
            <a:ext cx="8161020" cy="44568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200150" y="6723804"/>
            <a:ext cx="7200900" cy="30907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1pPr>
            <a:lvl2pPr lvl="1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lvl="2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/>
            </a:lvl3pPr>
            <a:lvl4pPr lvl="3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4pPr>
            <a:lvl5pPr lvl="4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5pPr>
            <a:lvl6pPr lvl="5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6pPr>
            <a:lvl7pPr lvl="6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7pPr>
            <a:lvl8pPr lvl="7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8pPr>
            <a:lvl9pPr lvl="8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739352" y="3328564"/>
            <a:ext cx="8122498" cy="82810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2481607" y="5070819"/>
            <a:ext cx="10848764" cy="20702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1718919" y="3060568"/>
            <a:ext cx="10848764" cy="6090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655082" y="3191514"/>
            <a:ext cx="8281035" cy="532510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55082" y="8567000"/>
            <a:ext cx="8281035" cy="28003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 sz="21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890"/>
              <a:buNone/>
              <a:defRPr sz="189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660083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4860608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66133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661334" y="3138171"/>
            <a:ext cx="4061757" cy="153796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1pPr>
            <a:lvl2pPr indent="-2286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2pPr>
            <a:lvl3pPr indent="-2286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b="1" sz="1890"/>
            </a:lvl3pPr>
            <a:lvl4pPr indent="-2286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4pPr>
            <a:lvl5pPr indent="-2286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5pPr>
            <a:lvl6pPr indent="-2286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6pPr>
            <a:lvl7pPr indent="-2286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7pPr>
            <a:lvl8pPr indent="-2286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8pPr>
            <a:lvl9pPr indent="-2286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661334" y="4676140"/>
            <a:ext cx="4061757" cy="68778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4860608" y="3138171"/>
            <a:ext cx="4081761" cy="153796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1pPr>
            <a:lvl2pPr indent="-2286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2pPr>
            <a:lvl3pPr indent="-2286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b="1" sz="1890"/>
            </a:lvl3pPr>
            <a:lvl4pPr indent="-2286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4pPr>
            <a:lvl5pPr indent="-2286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5pPr>
            <a:lvl6pPr indent="-2286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6pPr>
            <a:lvl7pPr indent="-2286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7pPr>
            <a:lvl8pPr indent="-2286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8pPr>
            <a:lvl9pPr indent="-2286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4860608" y="4676140"/>
            <a:ext cx="4081761" cy="68778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Arial"/>
              <a:buNone/>
              <a:defRPr sz="335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4196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Char char="•"/>
              <a:defRPr sz="3359"/>
            </a:lvl1pPr>
            <a:lvl2pPr indent="-41529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940"/>
              <a:buChar char="•"/>
              <a:defRPr sz="2940"/>
            </a:lvl2pPr>
            <a:lvl3pPr indent="-388619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Char char="•"/>
              <a:defRPr sz="2520"/>
            </a:lvl3pPr>
            <a:lvl4pPr indent="-36195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4pPr>
            <a:lvl5pPr indent="-36195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5pPr>
            <a:lvl6pPr indent="-36195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6pPr>
            <a:lvl7pPr indent="-36195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7pPr>
            <a:lvl8pPr indent="-36195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8pPr>
            <a:lvl9pPr indent="-36195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indent="-2286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indent="-2286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indent="-2286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indent="-2286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indent="-2286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indent="-2286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indent="-2286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indent="-2286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Arial"/>
              <a:buNone/>
              <a:defRPr sz="335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Arial"/>
              <a:buNone/>
              <a:defRPr b="0" i="0" sz="335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940"/>
              <a:buFont typeface="Arial"/>
              <a:buNone/>
              <a:defRPr b="0" i="0" sz="29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None/>
              <a:defRPr b="0" i="0" sz="25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indent="-2286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indent="-2286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indent="-2286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indent="-2286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indent="-2286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indent="-2286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indent="-2286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indent="-2286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20"/>
              <a:buFont typeface="Arial"/>
              <a:buNone/>
              <a:defRPr b="0" i="0" sz="46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15290" lvl="0" marL="457200" marR="0" rtl="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940"/>
              <a:buFont typeface="Arial"/>
              <a:buChar char="•"/>
              <a:defRPr b="0" i="0" sz="29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8619" lvl="1" marL="914400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b="0" i="0" sz="25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1950" lvl="2" marL="1371600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8614" lvl="3" marL="1828800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b="0" i="0" sz="189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8614" lvl="4" marL="2286000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b="0" i="0" sz="189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8614" lvl="5" marL="2743200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b="0" i="0" sz="189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8614" lvl="6" marL="3200400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b="0" i="0" sz="189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8615" lvl="7" marL="3657600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b="0" i="0" sz="189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8615" lvl="8" marL="4114800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b="0" i="0" sz="189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5.png"/><Relationship Id="rId6" Type="http://schemas.openxmlformats.org/officeDocument/2006/relationships/image" Target="../media/image4.png"/><Relationship Id="rId7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0"/>
            <a:ext cx="9601200" cy="1728847"/>
          </a:xfrm>
          <a:prstGeom prst="rect">
            <a:avLst/>
          </a:prstGeom>
          <a:solidFill>
            <a:srgbClr val="C4E59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 txBox="1"/>
          <p:nvPr/>
        </p:nvSpPr>
        <p:spPr>
          <a:xfrm flipH="1">
            <a:off x="128809" y="128409"/>
            <a:ext cx="4393764" cy="17851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Programa Institucional de Bolsa de Iniciação à Docência - USP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16262" y="230297"/>
            <a:ext cx="2500974" cy="138943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10926" y="-150456"/>
            <a:ext cx="2519083" cy="2063969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"/>
          <p:cNvSpPr txBox="1"/>
          <p:nvPr/>
        </p:nvSpPr>
        <p:spPr>
          <a:xfrm>
            <a:off x="0" y="1681250"/>
            <a:ext cx="9601200" cy="18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700"/>
              <a:t>Doenças emergentes e vacinas: conhecimento científico para combater a  desinformação</a:t>
            </a:r>
            <a:endParaRPr b="1" sz="27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Sofia M. M. Pozo; Ettore A. de Oliveira; </a:t>
            </a:r>
            <a:r>
              <a:rPr lang="en-US" sz="2000">
                <a:solidFill>
                  <a:schemeClr val="dk1"/>
                </a:solidFill>
              </a:rPr>
              <a:t>Beatriz P. Fernandes, 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</a:rPr>
              <a:t>Bruna de O. Ferreira</a:t>
            </a:r>
            <a:r>
              <a:rPr lang="en-US" sz="2000"/>
              <a:t> </a:t>
            </a:r>
            <a:r>
              <a:rPr lang="en-US" sz="2000">
                <a:solidFill>
                  <a:schemeClr val="dk1"/>
                </a:solidFill>
                <a:highlight>
                  <a:srgbClr val="FFFFFF"/>
                </a:highlight>
              </a:rPr>
              <a:t>Taitiâny K.Bonzanini</a:t>
            </a:r>
            <a:endParaRPr sz="2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dk1"/>
                </a:solidFill>
                <a:highlight>
                  <a:srgbClr val="FFFFFF"/>
                </a:highlight>
              </a:rPr>
              <a:t>PIBID/ESALQ/USP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210625" y="3574550"/>
            <a:ext cx="4470300" cy="4464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700"/>
              <a:t>Contexto</a:t>
            </a:r>
            <a:endParaRPr b="1" sz="1700"/>
          </a:p>
        </p:txBody>
      </p:sp>
      <p:sp>
        <p:nvSpPr>
          <p:cNvPr id="90" name="Google Shape;90;p1"/>
          <p:cNvSpPr txBox="1"/>
          <p:nvPr>
            <p:ph idx="1" type="subTitle"/>
          </p:nvPr>
        </p:nvSpPr>
        <p:spPr>
          <a:xfrm>
            <a:off x="4943800" y="3514975"/>
            <a:ext cx="4393800" cy="212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lang="en-US" sz="1100"/>
              <a:t>Durante a interação, foram apresentadas algumas formas de reconhecer a veracidade de notícias e informações, assim como os malefícios da falta de vacinação e a possibilidade da volta de algumas doenças erradicadas, como o sarampo, que podem ser causadas por conta da desinformação.</a:t>
            </a:r>
            <a:endParaRPr sz="11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lang="en-US" sz="1117"/>
              <a:t>Na segunda live buscou-se atrair a atenção dos estudantes através de um </a:t>
            </a:r>
            <a:r>
              <a:rPr lang="en-US" sz="1117"/>
              <a:t>jogo, cujo objetivo era refletir e discutir possíveis escolhas de uma personagem com relação ao tema COVID-19, mais diretamente ao “Kit Covid”. Dessa forma, durante o jogo os estudantes acompanharam uma história e realizaram escolhas, dentre opções, para a personagem, refletindo se ela deveria optar por utilizar ou não o Kit Covid. Para escolher a opção os estudantes levantaram os cartões (verde e vermelho), indicando as duas possibilidades sugeridas na história (Figura 2). Após realizar a escolha, foram feitas discussões do motivo pelo qual optaram por ela e se estaria certa ou não, buscando elencar conhecimentos científicos que poderiam auxiliar nas escolhas.</a:t>
            </a:r>
            <a:endParaRPr sz="1117"/>
          </a:p>
          <a:p>
            <a:pPr indent="0" lvl="0" marL="0" rtl="0" algn="just">
              <a:lnSpc>
                <a:spcPct val="8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b="1" lang="en-US" sz="1017"/>
              <a:t>      </a:t>
            </a:r>
            <a:endParaRPr sz="1017"/>
          </a:p>
        </p:txBody>
      </p:sp>
      <p:sp>
        <p:nvSpPr>
          <p:cNvPr id="91" name="Google Shape;91;p1"/>
          <p:cNvSpPr txBox="1"/>
          <p:nvPr/>
        </p:nvSpPr>
        <p:spPr>
          <a:xfrm>
            <a:off x="128800" y="6158675"/>
            <a:ext cx="4552200" cy="4464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700"/>
              <a:t>Desenvolvimento</a:t>
            </a:r>
            <a:endParaRPr b="1" sz="1700"/>
          </a:p>
        </p:txBody>
      </p:sp>
      <p:sp>
        <p:nvSpPr>
          <p:cNvPr id="92" name="Google Shape;92;p1"/>
          <p:cNvSpPr txBox="1"/>
          <p:nvPr/>
        </p:nvSpPr>
        <p:spPr>
          <a:xfrm>
            <a:off x="169750" y="6662225"/>
            <a:ext cx="4470300" cy="407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/>
              <a:t>Realizou-se as atividades no formato de </a:t>
            </a:r>
            <a:r>
              <a:rPr i="1" lang="en-US" sz="1100"/>
              <a:t>live</a:t>
            </a:r>
            <a:r>
              <a:rPr lang="en-US" sz="1100"/>
              <a:t> em razão da situação de isolamento social resultante da pandemia. Optou-se por esse formato pois viabilizou o contato entre os pibidianos e estudantes, promovendo uma maior interação, ao contrário de vídeos previamente gravados. Durante a realização das duas lives os estudantes receberam “cartões” de duas cores, verde e vermelho, para que pudessem participar das discussões colocadas. </a:t>
            </a:r>
            <a:endParaRPr sz="11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/>
              <a:t>Na primeira live foi apresentada, através de slides contendo explicações, fotos e vídeos curtos, a história das vacinas e as principais doenças consideradas emergentes, sendo possível explicar o que são doenças infecciosas emergentes, as diferenças entre pandemia, endemia, e exemplos de surtos de doenças que ocorreram ao longo da história da humanidade, incluindo a nova pandemia ocasionada pelo Sars-Cov-2 e sua origem. A explicação envolveu também a importância das vacinas e das campanhas de vacinação para toda a população. No decorrer da apresentação foi realizada uma breve dinâmica: foram apresentados exemplos de </a:t>
            </a:r>
            <a:r>
              <a:rPr i="1" lang="en-US" sz="1100"/>
              <a:t>fake news</a:t>
            </a:r>
            <a:r>
              <a:rPr lang="en-US" sz="1100"/>
              <a:t> (Figura 1) que circularam pela redes sociais e canais de mídia sobre as vacinas e a pandemia da COVID-19 e então, os estudantes foram questionados sobre a veracidade das informações, ou seja, se acreditavam ou não em tais notícias. Os estudantes interagiram utilizando os cartões, sendo o verde para “notícia verdadeira” e o vermelho para “notícia falsa”.</a:t>
            </a:r>
            <a:endParaRPr sz="1000"/>
          </a:p>
        </p:txBody>
      </p:sp>
      <p:sp>
        <p:nvSpPr>
          <p:cNvPr id="93" name="Google Shape;93;p1"/>
          <p:cNvSpPr txBox="1"/>
          <p:nvPr/>
        </p:nvSpPr>
        <p:spPr>
          <a:xfrm>
            <a:off x="4803600" y="10969275"/>
            <a:ext cx="4470300" cy="170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solidFill>
                  <a:schemeClr val="dk1"/>
                </a:solidFill>
              </a:rPr>
              <a:t>A realização da</a:t>
            </a:r>
            <a:r>
              <a:rPr i="1" lang="en-US" sz="1100">
                <a:solidFill>
                  <a:schemeClr val="dk1"/>
                </a:solidFill>
              </a:rPr>
              <a:t> live</a:t>
            </a:r>
            <a:r>
              <a:rPr lang="en-US" sz="1100">
                <a:solidFill>
                  <a:schemeClr val="dk1"/>
                </a:solidFill>
              </a:rPr>
              <a:t> viabilizou o contato com os estudantes do ensino médio e, apesar de ser um modelo que possibilita pouca discussão, foi possível propor uma estratégias de uso de cartões para questionamentos e para um jogo, provocando a participação de todos no decorrer da apresentação. Além disso, a apresentação de um tema que está sendo vivenciado e constantemente debatido na sociedade permite que os estudantes construam um pensamento crítico e autônomo sobre o período que está sendo vivenciado, a pandemia de COVID-19.</a:t>
            </a:r>
            <a:endParaRPr sz="1100"/>
          </a:p>
        </p:txBody>
      </p:sp>
      <p:grpSp>
        <p:nvGrpSpPr>
          <p:cNvPr id="94" name="Google Shape;94;p1"/>
          <p:cNvGrpSpPr/>
          <p:nvPr/>
        </p:nvGrpSpPr>
        <p:grpSpPr>
          <a:xfrm>
            <a:off x="202088" y="11145750"/>
            <a:ext cx="4405624" cy="1268451"/>
            <a:chOff x="210588" y="11022500"/>
            <a:chExt cx="4405624" cy="1268451"/>
          </a:xfrm>
        </p:grpSpPr>
        <p:pic>
          <p:nvPicPr>
            <p:cNvPr id="95" name="Google Shape;95;p1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210588" y="11022500"/>
              <a:ext cx="2247900" cy="126845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6" name="Google Shape;96;p1"/>
            <p:cNvPicPr preferRelativeResize="0"/>
            <p:nvPr/>
          </p:nvPicPr>
          <p:blipFill rotWithShape="1">
            <a:blip r:embed="rId6">
              <a:alphaModFix/>
            </a:blip>
            <a:srcRect b="0" l="3000" r="-2999" t="0"/>
            <a:stretch/>
          </p:blipFill>
          <p:spPr>
            <a:xfrm>
              <a:off x="2393885" y="11022500"/>
              <a:ext cx="2222327" cy="12684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7" name="Google Shape;97;p1"/>
          <p:cNvSpPr txBox="1"/>
          <p:nvPr/>
        </p:nvSpPr>
        <p:spPr>
          <a:xfrm>
            <a:off x="4803600" y="10570675"/>
            <a:ext cx="4470300" cy="4464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700"/>
              <a:t>Considerações Finais</a:t>
            </a:r>
            <a:endParaRPr b="1" sz="1700"/>
          </a:p>
        </p:txBody>
      </p:sp>
      <p:pic>
        <p:nvPicPr>
          <p:cNvPr id="98" name="Google Shape;98;p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518125" y="6834276"/>
            <a:ext cx="2751959" cy="2063975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"/>
          <p:cNvSpPr txBox="1"/>
          <p:nvPr/>
        </p:nvSpPr>
        <p:spPr>
          <a:xfrm>
            <a:off x="128875" y="3942275"/>
            <a:ext cx="4633800" cy="22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105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solidFill>
                  <a:schemeClr val="dk1"/>
                </a:solidFill>
              </a:rPr>
              <a:t>No dia 11 de março de 2020, a Organização Mundial da Saúde (OMS) classificou o novo coronavírus SARS-CoV-2 como agente de uma nova pandemia, sendo um vírus altamente transmissível. Os impactos para a saúde pública e os questionamentos gerados sobre a origem e o combate à doença, associado a disseminação das notícias falsas, as chamadas </a:t>
            </a:r>
            <a:r>
              <a:rPr i="1" lang="en-US" sz="1100">
                <a:solidFill>
                  <a:schemeClr val="dk1"/>
                </a:solidFill>
              </a:rPr>
              <a:t>fake news</a:t>
            </a:r>
            <a:r>
              <a:rPr lang="en-US" sz="1100">
                <a:solidFill>
                  <a:schemeClr val="dk1"/>
                </a:solidFill>
              </a:rPr>
              <a:t>,  também trouxeram questões educacionais: como trabalhar, de modo remoto, conhecimentos científicos para combater as desinformações? Buscando contribuir para essa discussão, o grupo PIBID/ESALQ desenvolveu duas </a:t>
            </a:r>
            <a:r>
              <a:rPr i="1" lang="en-US" sz="1100">
                <a:solidFill>
                  <a:schemeClr val="dk1"/>
                </a:solidFill>
              </a:rPr>
              <a:t>lives</a:t>
            </a:r>
            <a:r>
              <a:rPr lang="en-US" sz="1100">
                <a:solidFill>
                  <a:schemeClr val="dk1"/>
                </a:solidFill>
              </a:rPr>
              <a:t> para estudantes do ensino médio da E.E. Antonio de Mello Cotrim, com o objetivo de apresentar o tema “Doenças emergentes, vacinas e Kit Covid”. </a:t>
            </a:r>
            <a:endParaRPr/>
          </a:p>
        </p:txBody>
      </p:sp>
      <p:sp>
        <p:nvSpPr>
          <p:cNvPr id="100" name="Google Shape;100;p1"/>
          <p:cNvSpPr txBox="1"/>
          <p:nvPr/>
        </p:nvSpPr>
        <p:spPr>
          <a:xfrm>
            <a:off x="4762650" y="8875325"/>
            <a:ext cx="4552200" cy="15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solidFill>
                  <a:schemeClr val="dk1"/>
                </a:solidFill>
              </a:rPr>
              <a:t>Posteriormente, realizou-se explicações sobre o tratamento precoce e o “Kit Covid”, buscando elucidar os conhecimentos científicos aceitos atualmente sobre esses assuntos. Além disso, foram apresentadas as etapas que são necessárias para o desenvolvimento de vacinas contra o SARS-CoV-2 por meio de um vídeo. Por último, foram discutidas maneiras de identificar notícias falsas e qual a importância de verificar a veracidade de fatos, principalmente antes de divulgar ou compartilhar qualquer informação.</a:t>
            </a:r>
            <a:endParaRPr/>
          </a:p>
        </p:txBody>
      </p:sp>
      <p:sp>
        <p:nvSpPr>
          <p:cNvPr id="101" name="Google Shape;101;p1"/>
          <p:cNvSpPr txBox="1"/>
          <p:nvPr/>
        </p:nvSpPr>
        <p:spPr>
          <a:xfrm>
            <a:off x="5103850" y="6549125"/>
            <a:ext cx="3580500" cy="30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8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b="1" lang="en-US" sz="1017">
                <a:solidFill>
                  <a:schemeClr val="dk1"/>
                </a:solidFill>
              </a:rPr>
              <a:t>    Figura 2:</a:t>
            </a:r>
            <a:r>
              <a:rPr lang="en-US" sz="1017">
                <a:solidFill>
                  <a:schemeClr val="dk1"/>
                </a:solidFill>
              </a:rPr>
              <a:t> Estudantes interagindo por meio dos cartões.</a:t>
            </a:r>
            <a:endParaRPr/>
          </a:p>
        </p:txBody>
      </p:sp>
      <p:sp>
        <p:nvSpPr>
          <p:cNvPr id="102" name="Google Shape;102;p1"/>
          <p:cNvSpPr txBox="1"/>
          <p:nvPr/>
        </p:nvSpPr>
        <p:spPr>
          <a:xfrm>
            <a:off x="821225" y="10798475"/>
            <a:ext cx="3131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80000"/>
              </a:lnSpc>
              <a:spcBef>
                <a:spcPts val="105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</a:rPr>
              <a:t> Figura 1:</a:t>
            </a:r>
            <a:r>
              <a:rPr lang="en-US" sz="1000">
                <a:solidFill>
                  <a:schemeClr val="dk1"/>
                </a:solidFill>
              </a:rPr>
              <a:t> Slides apresentando uma  </a:t>
            </a:r>
            <a:r>
              <a:rPr i="1" lang="en-US" sz="1000">
                <a:solidFill>
                  <a:schemeClr val="dk1"/>
                </a:solidFill>
              </a:rPr>
              <a:t>fake news</a:t>
            </a:r>
            <a:r>
              <a:rPr lang="en-US" sz="1000">
                <a:solidFill>
                  <a:schemeClr val="dk1"/>
                </a:solidFill>
              </a:rPr>
              <a:t>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2021-07-13T16:56:27Z</dcterms:created>
  <dc:creator>Jéssica Coelho</dc:creator>
</cp:coreProperties>
</file>