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01600" cx="9601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CzyC918tC/hmDmCLNM4xd3XwV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739352" y="3328564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2481607" y="5070819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b="1" sz="2520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b="1" sz="2520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Arial"/>
              <a:buNone/>
              <a:defRPr sz="33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196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indent="-41529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indent="-388619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indent="-36195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indent="-36195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indent="-36195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Arial"/>
              <a:buNone/>
              <a:defRPr sz="33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Arial"/>
              <a:buNone/>
              <a:defRPr b="0" i="0" sz="335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None/>
              <a:defRPr b="0" i="0" sz="29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None/>
              <a:defRPr b="0" i="0" sz="25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Arial"/>
              <a:buNone/>
              <a:defRPr b="0" i="0" sz="46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5290" lvl="0" marL="4572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b="0" i="0" sz="29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b="0" i="0" sz="25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1950" lvl="2" marL="13716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8614" lvl="3" marL="18288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8614" lvl="4" marL="22860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8614" lvl="5" marL="27432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8614" lvl="6" marL="32004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8615" lvl="7" marL="36576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8615" lvl="8" marL="41148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9601200" cy="1728847"/>
          </a:xfrm>
          <a:prstGeom prst="rect">
            <a:avLst/>
          </a:prstGeom>
          <a:solidFill>
            <a:srgbClr val="C4E59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 flipH="1">
            <a:off x="128809" y="128409"/>
            <a:ext cx="4393764" cy="1785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 Institucional de Bolsa de Iniciação à Docência - USP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16262" y="230297"/>
            <a:ext cx="2500974" cy="1389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10926" y="-150456"/>
            <a:ext cx="2519083" cy="2063969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0" y="1681250"/>
            <a:ext cx="9601200" cy="18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700"/>
              <a:t>Doenças emergentes e vacinas: conhecimento científico para combater a  desinformação</a:t>
            </a:r>
            <a:endParaRPr b="1" sz="2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Sofia M. M. Pozo; Ettore A. de Oliveira; </a:t>
            </a:r>
            <a:r>
              <a:rPr lang="en-US" sz="2000">
                <a:solidFill>
                  <a:schemeClr val="dk1"/>
                </a:solidFill>
              </a:rPr>
              <a:t>Beatriz P. Fernandes,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</a:rPr>
              <a:t>Bruna de O. Ferreira</a:t>
            </a:r>
            <a:r>
              <a:rPr lang="en-US" sz="2000"/>
              <a:t> </a:t>
            </a:r>
            <a:r>
              <a:rPr lang="en-US" sz="2000">
                <a:solidFill>
                  <a:schemeClr val="dk1"/>
                </a:solidFill>
                <a:highlight>
                  <a:srgbClr val="FFFFFF"/>
                </a:highlight>
              </a:rPr>
              <a:t>Taitiâny K.Bonzanini</a:t>
            </a:r>
            <a:endParaRPr sz="2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highlight>
                  <a:srgbClr val="FFFFFF"/>
                </a:highlight>
              </a:rPr>
              <a:t>PIBID/ESALQ/USP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10625" y="3574550"/>
            <a:ext cx="4470300" cy="4464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/>
              <a:t>Contexto</a:t>
            </a:r>
            <a:endParaRPr b="1" sz="1700"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943800" y="3514975"/>
            <a:ext cx="4393800" cy="21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en-US" sz="1100"/>
              <a:t>Durante a interação, foram apresentadas algumas formas de reconhecer a veracidade de notícias e informações, assim como os malefícios da falta de vacinação e a possibilidade da volta de algumas doenças erradicadas, como o sarampo, que podem ser causadas por conta da desinformação.</a:t>
            </a:r>
            <a:endParaRPr sz="11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en-US" sz="1117"/>
              <a:t>Na segunda live buscou-se atrair a atenção dos estudantes através de um </a:t>
            </a:r>
            <a:r>
              <a:rPr lang="en-US" sz="1117"/>
              <a:t>jogo, cujo objetivo era refletir e discutir possíveis escolhas de uma personagem com relação ao tema COVID-19, mais diretamente ao “Kit Covid”. Dessa forma, durante o jogo os estudantes acompanharam uma história e realizaram escolhas, dentre opções, para a personagem, refletindo se ela deveria optar por utilizar ou não o Kit Covid. Para escolher a opção os estudantes levantaram os cartões (verde e vermelho), indicando as duas possibilidades sugeridas na história (Figura 2). Após realizar a escolha, foram feitas discussões do motivo pelo qual optaram por ela e se estaria certa ou não, buscando elencar conhecimentos científicos que poderiam auxiliar nas escolhas.</a:t>
            </a:r>
            <a:endParaRPr sz="1117"/>
          </a:p>
          <a:p>
            <a:pPr indent="0" lvl="0" marL="0" rtl="0" algn="just">
              <a:lnSpc>
                <a:spcPct val="8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-US" sz="1017"/>
              <a:t>      </a:t>
            </a:r>
            <a:endParaRPr sz="1017"/>
          </a:p>
        </p:txBody>
      </p:sp>
      <p:sp>
        <p:nvSpPr>
          <p:cNvPr id="91" name="Google Shape;91;p1"/>
          <p:cNvSpPr txBox="1"/>
          <p:nvPr/>
        </p:nvSpPr>
        <p:spPr>
          <a:xfrm>
            <a:off x="128800" y="6158675"/>
            <a:ext cx="4552200" cy="4464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/>
              <a:t>Desenvolvimento</a:t>
            </a:r>
            <a:endParaRPr b="1" sz="1700"/>
          </a:p>
        </p:txBody>
      </p:sp>
      <p:sp>
        <p:nvSpPr>
          <p:cNvPr id="92" name="Google Shape;92;p1"/>
          <p:cNvSpPr txBox="1"/>
          <p:nvPr/>
        </p:nvSpPr>
        <p:spPr>
          <a:xfrm>
            <a:off x="169750" y="6662225"/>
            <a:ext cx="4470300" cy="40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Realizou-se as atividades no formato de </a:t>
            </a:r>
            <a:r>
              <a:rPr i="1" lang="en-US" sz="1100"/>
              <a:t>live</a:t>
            </a:r>
            <a:r>
              <a:rPr lang="en-US" sz="1100"/>
              <a:t> em razão da situação de isolamento social resultante da pandemia. Optou-se por esse formato pois viabilizou o contato entre os pibidianos e estudantes, promovendo uma maior interação, ao contrário de vídeos previamente gravados. Durante a realização das duas lives os estudantes receberam “cartões” de duas cores, verde e vermelho, para que pudessem participar das discussões colocadas. </a:t>
            </a:r>
            <a:endParaRPr sz="11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Na primeira live foi apresentada, através de slides contendo explicações, fotos e vídeos curtos, a história das vacinas e as principais doenças consideradas emergentes, sendo possível explicar o que são doenças infecciosas emergentes, as diferenças entre pandemia, endemia, e exemplos de surtos de doenças que ocorreram ao longo da história da humanidade, incluindo a nova pandemia ocasionada pelo Sars-Cov-2 e sua origem. A explicação envolveu também a importância das vacinas e das campanhas de vacinação para toda a população. No decorrer da apresentação foi realizada uma breve dinâmica: foram apresentados exemplos de </a:t>
            </a:r>
            <a:r>
              <a:rPr i="1" lang="en-US" sz="1100"/>
              <a:t>fake news</a:t>
            </a:r>
            <a:r>
              <a:rPr lang="en-US" sz="1100"/>
              <a:t> (Figura 1) que circularam pela redes sociais e canais de mídia sobre as vacinas e a pandemia da COVID-19 e então, os estudantes foram questionados sobre a veracidade das informações, ou seja, se acreditavam ou não em tais notícias. Os estudantes interagiram utilizando os cartões, sendo o verde para “notícia verdadeira” e o vermelho para “notícia falsa”.</a:t>
            </a:r>
            <a:endParaRPr sz="1000"/>
          </a:p>
        </p:txBody>
      </p:sp>
      <p:sp>
        <p:nvSpPr>
          <p:cNvPr id="93" name="Google Shape;93;p1"/>
          <p:cNvSpPr txBox="1"/>
          <p:nvPr/>
        </p:nvSpPr>
        <p:spPr>
          <a:xfrm>
            <a:off x="4803600" y="10969275"/>
            <a:ext cx="4470300" cy="17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A realização da</a:t>
            </a:r>
            <a:r>
              <a:rPr i="1" lang="en-US" sz="1100">
                <a:solidFill>
                  <a:schemeClr val="dk1"/>
                </a:solidFill>
              </a:rPr>
              <a:t> live</a:t>
            </a:r>
            <a:r>
              <a:rPr lang="en-US" sz="1100">
                <a:solidFill>
                  <a:schemeClr val="dk1"/>
                </a:solidFill>
              </a:rPr>
              <a:t> viabilizou o contato com os estudantes do ensino médio e, apesar de ser um modelo que possibilita pouca discussão, foi possível propor uma estratégias de uso de cartões para questionamentos e para um jogo, provocando a participação de todos no decorrer da apresentação. Além disso, a apresentação de um tema que está sendo vivenciado e constantemente debatido na sociedade permite que os estudantes construam um pensamento crítico e autônomo sobre o período que está sendo vivenciado, a pandemia de COVID-19.</a:t>
            </a:r>
            <a:endParaRPr sz="1100"/>
          </a:p>
        </p:txBody>
      </p:sp>
      <p:grpSp>
        <p:nvGrpSpPr>
          <p:cNvPr id="94" name="Google Shape;94;p1"/>
          <p:cNvGrpSpPr/>
          <p:nvPr/>
        </p:nvGrpSpPr>
        <p:grpSpPr>
          <a:xfrm>
            <a:off x="202088" y="11145750"/>
            <a:ext cx="4405624" cy="1268451"/>
            <a:chOff x="210588" y="11022500"/>
            <a:chExt cx="4405624" cy="1268451"/>
          </a:xfrm>
        </p:grpSpPr>
        <p:pic>
          <p:nvPicPr>
            <p:cNvPr id="95" name="Google Shape;95;p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10588" y="11022500"/>
              <a:ext cx="2247900" cy="12684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"/>
            <p:cNvPicPr preferRelativeResize="0"/>
            <p:nvPr/>
          </p:nvPicPr>
          <p:blipFill rotWithShape="1">
            <a:blip r:embed="rId6">
              <a:alphaModFix/>
            </a:blip>
            <a:srcRect b="0" l="3000" r="-2999" t="0"/>
            <a:stretch/>
          </p:blipFill>
          <p:spPr>
            <a:xfrm>
              <a:off x="2393885" y="11022500"/>
              <a:ext cx="2222327" cy="1268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Google Shape;97;p1"/>
          <p:cNvSpPr txBox="1"/>
          <p:nvPr/>
        </p:nvSpPr>
        <p:spPr>
          <a:xfrm>
            <a:off x="4803600" y="10570675"/>
            <a:ext cx="4470300" cy="4464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/>
              <a:t>Considerações Finais</a:t>
            </a:r>
            <a:endParaRPr b="1" sz="1700"/>
          </a:p>
        </p:txBody>
      </p:sp>
      <p:pic>
        <p:nvPicPr>
          <p:cNvPr id="98" name="Google Shape;98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18125" y="6834276"/>
            <a:ext cx="2751959" cy="20639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128875" y="3942275"/>
            <a:ext cx="46338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105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No dia 11 de março de 2020, a Organização Mundial da Saúde (OMS) classificou o novo coronavírus SARS-CoV-2 como agente de uma nova pandemia, sendo um vírus altamente transmissível. Os impactos para a saúde pública e os questionamentos gerados sobre a origem e o combate à doença, associado a disseminação das notícias falsas, as chamadas </a:t>
            </a:r>
            <a:r>
              <a:rPr i="1" lang="en-US" sz="1100">
                <a:solidFill>
                  <a:schemeClr val="dk1"/>
                </a:solidFill>
              </a:rPr>
              <a:t>fake news</a:t>
            </a:r>
            <a:r>
              <a:rPr lang="en-US" sz="1100">
                <a:solidFill>
                  <a:schemeClr val="dk1"/>
                </a:solidFill>
              </a:rPr>
              <a:t>,  também trouxeram questões educacionais: como trabalhar, de modo remoto, conhecimentos científicos para combater as desinformações? Buscando contribuir para essa discussão, o grupo PIBID/ESALQ desenvolveu duas </a:t>
            </a:r>
            <a:r>
              <a:rPr i="1" lang="en-US" sz="1100">
                <a:solidFill>
                  <a:schemeClr val="dk1"/>
                </a:solidFill>
              </a:rPr>
              <a:t>lives</a:t>
            </a:r>
            <a:r>
              <a:rPr lang="en-US" sz="1100">
                <a:solidFill>
                  <a:schemeClr val="dk1"/>
                </a:solidFill>
              </a:rPr>
              <a:t> para estudantes do ensino médio da E.E. Antonio de Mello Cotrim, com o objetivo de apresentar o tema “Doenças emergentes, vacinas e Kit Covid”. 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4762650" y="8875325"/>
            <a:ext cx="45522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Posteriormente, realizou-se explicações sobre o tratamento precoce e o “Kit Covid”, buscando elucidar os conhecimentos científicos aceitos atualmente sobre esses assuntos. Além disso, foram apresentadas as etapas que são necessárias para o desenvolvimento de vacinas contra o SARS-CoV-2 por meio de um vídeo. Por último, foram discutidas maneiras de identificar notícias falsas e qual a importância de verificar a veracidade de fatos, principalmente antes de divulgar ou compartilhar qualquer informação.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5103850" y="6549125"/>
            <a:ext cx="35805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-US" sz="1017">
                <a:solidFill>
                  <a:schemeClr val="dk1"/>
                </a:solidFill>
              </a:rPr>
              <a:t>    Figura 2:</a:t>
            </a:r>
            <a:r>
              <a:rPr lang="en-US" sz="1017">
                <a:solidFill>
                  <a:schemeClr val="dk1"/>
                </a:solidFill>
              </a:rPr>
              <a:t> Estudantes interagindo por meio dos cartões.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821225" y="10798475"/>
            <a:ext cx="3131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105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</a:rPr>
              <a:t> Figura 1:</a:t>
            </a:r>
            <a:r>
              <a:rPr lang="en-US" sz="1000">
                <a:solidFill>
                  <a:schemeClr val="dk1"/>
                </a:solidFill>
              </a:rPr>
              <a:t> Slides apresentando uma  </a:t>
            </a:r>
            <a:r>
              <a:rPr i="1" lang="en-US" sz="1000">
                <a:solidFill>
                  <a:schemeClr val="dk1"/>
                </a:solidFill>
              </a:rPr>
              <a:t>fake news</a:t>
            </a:r>
            <a:r>
              <a:rPr lang="en-US" sz="1000">
                <a:solidFill>
                  <a:schemeClr val="dk1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2021-07-13T16:56:27Z</dcterms:created>
  <dc:creator>Jéssica Coelho</dc:creator>
</cp:coreProperties>
</file>